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74"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3824441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2583757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1138880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266352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423239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2565023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1500547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2456921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265119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834798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3BC9CBE-3E19-4FCC-9891-CC4D1BF8C5BF}" type="datetimeFigureOut">
              <a:rPr lang="es-CO" smtClean="0"/>
              <a:t>04/02/2014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A7490BC-128E-4D3A-B64E-70001DF7CD22}" type="slidenum">
              <a:rPr lang="es-CO" smtClean="0"/>
              <a:t>‹Nº›</a:t>
            </a:fld>
            <a:endParaRPr lang="es-CO"/>
          </a:p>
        </p:txBody>
      </p:sp>
    </p:spTree>
    <p:extLst>
      <p:ext uri="{BB962C8B-B14F-4D97-AF65-F5344CB8AC3E}">
        <p14:creationId xmlns:p14="http://schemas.microsoft.com/office/powerpoint/2010/main" val="789072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BC9CBE-3E19-4FCC-9891-CC4D1BF8C5BF}" type="datetimeFigureOut">
              <a:rPr lang="es-CO" smtClean="0"/>
              <a:t>04/02/2014</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7490BC-128E-4D3A-B64E-70001DF7CD22}" type="slidenum">
              <a:rPr lang="es-CO" smtClean="0"/>
              <a:t>‹Nº›</a:t>
            </a:fld>
            <a:endParaRPr lang="es-CO"/>
          </a:p>
        </p:txBody>
      </p:sp>
    </p:spTree>
    <p:extLst>
      <p:ext uri="{BB962C8B-B14F-4D97-AF65-F5344CB8AC3E}">
        <p14:creationId xmlns:p14="http://schemas.microsoft.com/office/powerpoint/2010/main" val="94250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R.gloriacecilia@hotmail.com" TargetMode="External"/><Relationship Id="rId2" Type="http://schemas.openxmlformats.org/officeDocument/2006/relationships/hyperlink" Target="http://iegamarmediatecnica.wikispace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forospyware.com/t8.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764704"/>
            <a:ext cx="6400800" cy="4874096"/>
          </a:xfrm>
        </p:spPr>
        <p:txBody>
          <a:bodyPr>
            <a:normAutofit/>
          </a:bodyPr>
          <a:lstStyle/>
          <a:p>
            <a:r>
              <a:rPr lang="es-CO" dirty="0" smtClean="0">
                <a:solidFill>
                  <a:srgbClr val="7030A0"/>
                </a:solidFill>
                <a:latin typeface="Comic Sans MS" pitchFamily="66" charset="0"/>
              </a:rPr>
              <a:t>Unidad *1</a:t>
            </a:r>
          </a:p>
          <a:p>
            <a:endParaRPr lang="es-CO" dirty="0" smtClean="0">
              <a:solidFill>
                <a:srgbClr val="7030A0"/>
              </a:solidFill>
              <a:latin typeface="Comic Sans MS" pitchFamily="66" charset="0"/>
            </a:endParaRPr>
          </a:p>
          <a:p>
            <a:r>
              <a:rPr lang="es-CO" dirty="0" smtClean="0">
                <a:solidFill>
                  <a:srgbClr val="7030A0"/>
                </a:solidFill>
                <a:latin typeface="Comic Sans MS" pitchFamily="66" charset="0"/>
              </a:rPr>
              <a:t>Descripción Del Proceso Del Desarrollo Del Software</a:t>
            </a:r>
            <a:endParaRPr lang="es-CO" dirty="0">
              <a:solidFill>
                <a:srgbClr val="7030A0"/>
              </a:solidFill>
              <a:latin typeface="Comic Sans MS" pitchFamily="66" charset="0"/>
            </a:endParaRPr>
          </a:p>
          <a:p>
            <a:endParaRPr lang="es-CO" dirty="0" smtClean="0">
              <a:solidFill>
                <a:srgbClr val="7030A0"/>
              </a:solidFill>
              <a:latin typeface="Comic Sans MS" pitchFamily="66" charset="0"/>
            </a:endParaRPr>
          </a:p>
          <a:p>
            <a:r>
              <a:rPr lang="es-CO" dirty="0" smtClean="0">
                <a:solidFill>
                  <a:srgbClr val="00B0F0"/>
                </a:solidFill>
                <a:latin typeface="Comic Sans MS" pitchFamily="66" charset="0"/>
              </a:rPr>
              <a:t>Área: Ciclo De Vida De Software.</a:t>
            </a:r>
          </a:p>
          <a:p>
            <a:pPr algn="r"/>
            <a:r>
              <a:rPr lang="es-CO" sz="1600" dirty="0" smtClean="0">
                <a:solidFill>
                  <a:srgbClr val="00B0F0"/>
                </a:solidFill>
                <a:latin typeface="Comic Sans MS" pitchFamily="66" charset="0"/>
              </a:rPr>
              <a:t>Marilyn Yulyeth Gómez Atehortua.</a:t>
            </a:r>
          </a:p>
          <a:p>
            <a:pPr algn="r"/>
            <a:r>
              <a:rPr lang="es-CO" sz="1600" dirty="0" smtClean="0">
                <a:solidFill>
                  <a:srgbClr val="00B0F0"/>
                </a:solidFill>
                <a:latin typeface="Comic Sans MS" pitchFamily="66" charset="0"/>
              </a:rPr>
              <a:t>Brahian Smith moreno Londoño.</a:t>
            </a:r>
            <a:endParaRPr lang="es-CO" sz="1600" dirty="0">
              <a:solidFill>
                <a:srgbClr val="00B0F0"/>
              </a:solidFill>
              <a:latin typeface="Comic Sans MS" pitchFamily="66" charset="0"/>
            </a:endParaRPr>
          </a:p>
        </p:txBody>
      </p:sp>
    </p:spTree>
    <p:extLst>
      <p:ext uri="{BB962C8B-B14F-4D97-AF65-F5344CB8AC3E}">
        <p14:creationId xmlns:p14="http://schemas.microsoft.com/office/powerpoint/2010/main" val="23076547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669360"/>
          </a:xfrm>
        </p:spPr>
        <p:txBody>
          <a:bodyPr/>
          <a:lstStyle/>
          <a:p>
            <a:pPr algn="r"/>
            <a:r>
              <a:rPr lang="es-CO" sz="1800" dirty="0" smtClean="0">
                <a:solidFill>
                  <a:srgbClr val="7030A0"/>
                </a:solidFill>
                <a:latin typeface="Comic Sans MS" pitchFamily="66" charset="0"/>
              </a:rPr>
              <a:t>21-01-14</a:t>
            </a:r>
          </a:p>
          <a:p>
            <a:pPr algn="ctr"/>
            <a:endParaRPr lang="es-CO" sz="2000" dirty="0" smtClean="0">
              <a:solidFill>
                <a:srgbClr val="7030A0"/>
              </a:solidFill>
              <a:latin typeface="Comic Sans MS" pitchFamily="66" charset="0"/>
            </a:endParaRPr>
          </a:p>
          <a:p>
            <a:pPr algn="ctr"/>
            <a:r>
              <a:rPr lang="es-CO" sz="2000" dirty="0" smtClean="0">
                <a:solidFill>
                  <a:srgbClr val="7030A0"/>
                </a:solidFill>
                <a:latin typeface="Comic Sans MS" pitchFamily="66" charset="0"/>
              </a:rPr>
              <a:t>Competencias: </a:t>
            </a:r>
          </a:p>
          <a:p>
            <a:pPr algn="ctr"/>
            <a:r>
              <a:rPr lang="es-CO" sz="2000" dirty="0" smtClean="0">
                <a:solidFill>
                  <a:srgbClr val="7030A0"/>
                </a:solidFill>
                <a:latin typeface="Comic Sans MS" pitchFamily="66" charset="0"/>
              </a:rPr>
              <a:t>Cb1 N5: </a:t>
            </a:r>
            <a:r>
              <a:rPr lang="es-CO" sz="2000" dirty="0" smtClean="0">
                <a:latin typeface="Comic Sans MS" pitchFamily="66" charset="0"/>
              </a:rPr>
              <a:t>gestión de la  información utilizando herramientas ofimáticas( diseña y publica productos atreves de herramientas ofimáticas )</a:t>
            </a:r>
          </a:p>
          <a:p>
            <a:pPr algn="ctr"/>
            <a:endParaRPr lang="es-CO" sz="2000" dirty="0" smtClean="0">
              <a:solidFill>
                <a:srgbClr val="7030A0"/>
              </a:solidFill>
              <a:latin typeface="Comic Sans MS" pitchFamily="66" charset="0"/>
            </a:endParaRPr>
          </a:p>
          <a:p>
            <a:pPr algn="ctr"/>
            <a:r>
              <a:rPr lang="es-CO" sz="2000" dirty="0" smtClean="0">
                <a:solidFill>
                  <a:srgbClr val="7030A0"/>
                </a:solidFill>
                <a:latin typeface="Comic Sans MS" pitchFamily="66" charset="0"/>
              </a:rPr>
              <a:t>CE3 N2:</a:t>
            </a:r>
            <a:r>
              <a:rPr lang="es-CO" sz="2000" dirty="0" smtClean="0">
                <a:latin typeface="Comic Sans MS" pitchFamily="66" charset="0"/>
              </a:rPr>
              <a:t>identificacion del ciclo de vida del software (identifica el ciclo de vida del software atreves de un proyecto )</a:t>
            </a:r>
          </a:p>
          <a:p>
            <a:pPr algn="ctr"/>
            <a:endParaRPr lang="es-CO" sz="2000" dirty="0" smtClean="0">
              <a:solidFill>
                <a:srgbClr val="7030A0"/>
              </a:solidFill>
              <a:latin typeface="Comic Sans MS" pitchFamily="66" charset="0"/>
            </a:endParaRPr>
          </a:p>
          <a:p>
            <a:pPr algn="ctr"/>
            <a:r>
              <a:rPr lang="es-CO" sz="2000" dirty="0" smtClean="0">
                <a:solidFill>
                  <a:srgbClr val="7030A0"/>
                </a:solidFill>
                <a:latin typeface="Comic Sans MS" pitchFamily="66" charset="0"/>
              </a:rPr>
              <a:t>Tema o contenido Conceptos básicos de :</a:t>
            </a:r>
          </a:p>
          <a:p>
            <a:pPr algn="ctr"/>
            <a:r>
              <a:rPr lang="es-CO" sz="2000" dirty="0" smtClean="0">
                <a:solidFill>
                  <a:srgbClr val="7030A0"/>
                </a:solidFill>
                <a:latin typeface="Comic Sans MS" pitchFamily="66" charset="0"/>
              </a:rPr>
              <a:t> </a:t>
            </a:r>
            <a:r>
              <a:rPr lang="es-CO" sz="2000" dirty="0" smtClean="0">
                <a:latin typeface="Comic Sans MS" pitchFamily="66" charset="0"/>
              </a:rPr>
              <a:t>definición de software</a:t>
            </a:r>
          </a:p>
          <a:p>
            <a:pPr algn="ctr"/>
            <a:r>
              <a:rPr lang="es-CO" sz="2000" dirty="0" smtClean="0">
                <a:latin typeface="Comic Sans MS" pitchFamily="66" charset="0"/>
              </a:rPr>
              <a:t>Dominios de aplicación del software</a:t>
            </a:r>
          </a:p>
        </p:txBody>
      </p:sp>
    </p:spTree>
    <p:extLst>
      <p:ext uri="{BB962C8B-B14F-4D97-AF65-F5344CB8AC3E}">
        <p14:creationId xmlns:p14="http://schemas.microsoft.com/office/powerpoint/2010/main" val="600130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0"/>
            <a:ext cx="8229600" cy="6525344"/>
          </a:xfrm>
        </p:spPr>
        <p:txBody>
          <a:bodyPr>
            <a:normAutofit/>
          </a:bodyPr>
          <a:lstStyle/>
          <a:p>
            <a:pPr algn="ctr"/>
            <a:r>
              <a:rPr lang="es-CO" sz="2000" dirty="0" smtClean="0">
                <a:latin typeface="Comic Sans MS" pitchFamily="66" charset="0"/>
              </a:rPr>
              <a:t>El software heredado</a:t>
            </a:r>
          </a:p>
          <a:p>
            <a:pPr algn="ctr"/>
            <a:r>
              <a:rPr lang="es-CO" sz="2000" dirty="0" smtClean="0">
                <a:latin typeface="Comic Sans MS" pitchFamily="66" charset="0"/>
              </a:rPr>
              <a:t>Ingeniería de software</a:t>
            </a:r>
          </a:p>
          <a:p>
            <a:pPr algn="ctr"/>
            <a:r>
              <a:rPr lang="es-CO" sz="2000" dirty="0" smtClean="0">
                <a:latin typeface="Comic Sans MS" pitchFamily="66" charset="0"/>
              </a:rPr>
              <a:t>El proceso de software</a:t>
            </a:r>
          </a:p>
          <a:p>
            <a:pPr algn="ctr"/>
            <a:r>
              <a:rPr lang="es-CO" sz="2000" dirty="0" smtClean="0">
                <a:latin typeface="Comic Sans MS" pitchFamily="66" charset="0"/>
              </a:rPr>
              <a:t>Visión de ingeniería de software</a:t>
            </a:r>
          </a:p>
          <a:p>
            <a:pPr algn="ctr"/>
            <a:r>
              <a:rPr lang="es-CO" sz="2000" dirty="0" smtClean="0">
                <a:latin typeface="Comic Sans MS" pitchFamily="66" charset="0"/>
              </a:rPr>
              <a:t>Fases del desarrollo de ingeniería de software</a:t>
            </a:r>
          </a:p>
          <a:p>
            <a:pPr algn="ctr"/>
            <a:endParaRPr lang="es-CO" sz="2000" dirty="0" smtClean="0">
              <a:solidFill>
                <a:srgbClr val="7030A0"/>
              </a:solidFill>
              <a:latin typeface="Comic Sans MS" pitchFamily="66" charset="0"/>
            </a:endParaRPr>
          </a:p>
          <a:p>
            <a:pPr algn="ctr"/>
            <a:endParaRPr lang="es-CO" sz="2000" dirty="0">
              <a:solidFill>
                <a:srgbClr val="7030A0"/>
              </a:solidFill>
              <a:latin typeface="Comic Sans MS" pitchFamily="66" charset="0"/>
            </a:endParaRPr>
          </a:p>
          <a:p>
            <a:pPr algn="ctr"/>
            <a:r>
              <a:rPr lang="es-CO" sz="2000" dirty="0" smtClean="0">
                <a:solidFill>
                  <a:srgbClr val="7030A0"/>
                </a:solidFill>
                <a:latin typeface="Comic Sans MS" pitchFamily="66" charset="0"/>
              </a:rPr>
              <a:t>Modelo de procesos de desarrollo de software:</a:t>
            </a:r>
          </a:p>
          <a:p>
            <a:pPr algn="ctr"/>
            <a:r>
              <a:rPr lang="es-CO" sz="2000" dirty="0" smtClean="0">
                <a:latin typeface="Comic Sans MS" pitchFamily="66" charset="0"/>
              </a:rPr>
              <a:t>Que es el modelo general de procesos </a:t>
            </a:r>
          </a:p>
          <a:p>
            <a:pPr algn="ctr"/>
            <a:r>
              <a:rPr lang="es-CO" sz="2000" dirty="0" smtClean="0">
                <a:latin typeface="Comic Sans MS" pitchFamily="66" charset="0"/>
              </a:rPr>
              <a:t>Porque es importante el modelo general de procesos</a:t>
            </a:r>
          </a:p>
          <a:p>
            <a:pPr algn="ctr"/>
            <a:r>
              <a:rPr lang="es-CO" sz="2000" dirty="0" smtClean="0">
                <a:latin typeface="Comic Sans MS" pitchFamily="66" charset="0"/>
              </a:rPr>
              <a:t>Cuales son los pasos   del modelo general de proceso</a:t>
            </a:r>
          </a:p>
          <a:p>
            <a:pPr algn="ctr"/>
            <a:r>
              <a:rPr lang="es-CO" sz="2000" dirty="0" smtClean="0">
                <a:latin typeface="Comic Sans MS" pitchFamily="66" charset="0"/>
              </a:rPr>
              <a:t>Quienes haces el modelo general de el  proceso</a:t>
            </a:r>
          </a:p>
          <a:p>
            <a:pPr algn="ctr"/>
            <a:r>
              <a:rPr lang="es-CO" sz="2000" dirty="0" smtClean="0">
                <a:latin typeface="Comic Sans MS" pitchFamily="66" charset="0"/>
              </a:rPr>
              <a:t>Cual es el producto general del proceso</a:t>
            </a:r>
            <a:endParaRPr lang="es-CO" sz="2000" dirty="0">
              <a:latin typeface="Comic Sans MS" pitchFamily="66" charset="0"/>
            </a:endParaRPr>
          </a:p>
        </p:txBody>
      </p:sp>
    </p:spTree>
    <p:extLst>
      <p:ext uri="{BB962C8B-B14F-4D97-AF65-F5344CB8AC3E}">
        <p14:creationId xmlns:p14="http://schemas.microsoft.com/office/powerpoint/2010/main" val="1838113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88640"/>
            <a:ext cx="8964488" cy="6669360"/>
          </a:xfrm>
        </p:spPr>
        <p:txBody>
          <a:bodyPr/>
          <a:lstStyle/>
          <a:p>
            <a:pPr algn="ctr"/>
            <a:r>
              <a:rPr lang="es-CO" dirty="0" smtClean="0">
                <a:solidFill>
                  <a:srgbClr val="7030A0"/>
                </a:solidFill>
                <a:latin typeface="Comic Sans MS" pitchFamily="66" charset="0"/>
              </a:rPr>
              <a:t>Mapa de navegación :</a:t>
            </a:r>
          </a:p>
          <a:p>
            <a:pPr algn="ctr"/>
            <a:r>
              <a:rPr lang="es-CO" dirty="0" smtClean="0">
                <a:latin typeface="Comic Sans MS" pitchFamily="66" charset="0"/>
              </a:rPr>
              <a:t>Que es?</a:t>
            </a:r>
          </a:p>
          <a:p>
            <a:pPr algn="ctr"/>
            <a:r>
              <a:rPr lang="es-CO" dirty="0" smtClean="0">
                <a:latin typeface="Comic Sans MS" pitchFamily="66" charset="0"/>
              </a:rPr>
              <a:t>  La función del mapa de navegación y sus elementos.</a:t>
            </a:r>
          </a:p>
          <a:p>
            <a:pPr algn="ctr"/>
            <a:r>
              <a:rPr lang="es-CO" dirty="0" smtClean="0">
                <a:latin typeface="Comic Sans MS" pitchFamily="66" charset="0"/>
              </a:rPr>
              <a:t>Estructuras para organizar la información en el m de n</a:t>
            </a:r>
          </a:p>
          <a:p>
            <a:r>
              <a:rPr lang="es-CO" dirty="0" smtClean="0">
                <a:hlinkClick r:id="rId2"/>
              </a:rPr>
              <a:t>http://iegamarmediatecnica.wikispaces.com</a:t>
            </a:r>
            <a:r>
              <a:rPr lang="es-CO" dirty="0" smtClean="0"/>
              <a:t> </a:t>
            </a:r>
          </a:p>
          <a:p>
            <a:r>
              <a:rPr lang="es-CO" dirty="0" smtClean="0">
                <a:hlinkClick r:id="rId3"/>
              </a:rPr>
              <a:t>R.gloriacecilia@hotmail.com</a:t>
            </a:r>
            <a:r>
              <a:rPr lang="es-CO" dirty="0" smtClean="0"/>
              <a:t> </a:t>
            </a:r>
          </a:p>
          <a:p>
            <a:r>
              <a:rPr lang="es-CO" dirty="0" smtClean="0"/>
              <a:t>Compromiso </a:t>
            </a:r>
          </a:p>
          <a:p>
            <a:r>
              <a:rPr lang="es-CO" dirty="0" smtClean="0"/>
              <a:t>Definición de software</a:t>
            </a:r>
          </a:p>
          <a:p>
            <a:r>
              <a:rPr lang="es-CO" dirty="0" smtClean="0"/>
              <a:t>Dominio de </a:t>
            </a:r>
            <a:endParaRPr lang="es-CO" dirty="0"/>
          </a:p>
        </p:txBody>
      </p:sp>
    </p:spTree>
    <p:extLst>
      <p:ext uri="{BB962C8B-B14F-4D97-AF65-F5344CB8AC3E}">
        <p14:creationId xmlns:p14="http://schemas.microsoft.com/office/powerpoint/2010/main" val="4050003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2536" y="0"/>
            <a:ext cx="9396536" cy="6381328"/>
          </a:xfrm>
        </p:spPr>
        <p:txBody>
          <a:bodyPr>
            <a:normAutofit lnSpcReduction="10000"/>
          </a:bodyPr>
          <a:lstStyle/>
          <a:p>
            <a:r>
              <a:rPr lang="es-CO" b="1" dirty="0" smtClean="0">
                <a:effectLst>
                  <a:outerShdw blurRad="38100" dist="38100" dir="2700000" algn="tl">
                    <a:srgbClr val="000000">
                      <a:alpha val="43137"/>
                    </a:srgbClr>
                  </a:outerShdw>
                </a:effectLst>
              </a:rPr>
              <a:t>Definición de software  : </a:t>
            </a:r>
            <a:r>
              <a:rPr lang="es-CO" b="1" dirty="0">
                <a:effectLst>
                  <a:outerShdw blurRad="38100" dist="38100" dir="2700000" algn="tl">
                    <a:srgbClr val="000000">
                      <a:alpha val="43137"/>
                    </a:srgbClr>
                  </a:outerShdw>
                </a:effectLst>
              </a:rPr>
              <a:t>Se conoce como software al equipamiento lógico o soporte lógico de un sistema informático, que comprende el conjunto de los componentes lógicos necesarios que hacen posible la realización de tareas específicas, en contraposición a los componentes físicos que son llamados </a:t>
            </a:r>
            <a:r>
              <a:rPr lang="es-CO" b="1" dirty="0" smtClean="0">
                <a:effectLst>
                  <a:outerShdw blurRad="38100" dist="38100" dir="2700000" algn="tl">
                    <a:srgbClr val="000000">
                      <a:alpha val="43137"/>
                    </a:srgbClr>
                  </a:outerShdw>
                </a:effectLst>
              </a:rPr>
              <a:t>hardware</a:t>
            </a:r>
          </a:p>
          <a:p>
            <a:r>
              <a:rPr lang="es-CO" b="1" dirty="0" smtClean="0">
                <a:effectLst>
                  <a:outerShdw blurRad="38100" dist="38100" dir="2700000" algn="tl">
                    <a:srgbClr val="000000">
                      <a:alpha val="43137"/>
                    </a:srgbClr>
                  </a:outerShdw>
                </a:effectLst>
              </a:rPr>
              <a:t>Dominio de software : </a:t>
            </a:r>
          </a:p>
          <a:p>
            <a:r>
              <a:rPr lang="es-CO" b="1" dirty="0" smtClean="0">
                <a:effectLst>
                  <a:outerShdw blurRad="38100" dist="38100" dir="2700000" algn="tl">
                    <a:srgbClr val="000000">
                      <a:alpha val="43137"/>
                    </a:srgbClr>
                  </a:outerShdw>
                </a:effectLst>
              </a:rPr>
              <a:t>Cuales son las causas con las que falla un software</a:t>
            </a:r>
          </a:p>
          <a:p>
            <a:r>
              <a:rPr lang="es-CO" b="1" dirty="0" smtClean="0">
                <a:effectLst>
                  <a:outerShdw blurRad="38100" dist="38100" dir="2700000" algn="tl">
                    <a:srgbClr val="000000">
                      <a:alpha val="43137"/>
                    </a:srgbClr>
                  </a:outerShdw>
                </a:effectLst>
              </a:rPr>
              <a:t>Proceso del software y el proceso de desarrollo</a:t>
            </a:r>
          </a:p>
          <a:p>
            <a:r>
              <a:rPr lang="es-CO" b="1" dirty="0" smtClean="0">
                <a:effectLst>
                  <a:outerShdw blurRad="38100" dist="38100" dir="2700000" algn="tl">
                    <a:srgbClr val="000000">
                      <a:alpha val="43137"/>
                    </a:srgbClr>
                  </a:outerShdw>
                </a:effectLst>
              </a:rPr>
              <a:t>ARRIBA: 56;NOMBRE1</a:t>
            </a:r>
          </a:p>
          <a:p>
            <a:r>
              <a:rPr lang="es-CO" b="1" dirty="0" smtClean="0">
                <a:effectLst>
                  <a:outerShdw blurRad="38100" dist="38100" dir="2700000" algn="tl">
                    <a:srgbClr val="000000">
                      <a:alpha val="43137"/>
                    </a:srgbClr>
                  </a:outerShdw>
                </a:effectLst>
              </a:rPr>
              <a:t>Abajo234</a:t>
            </a:r>
          </a:p>
          <a:p>
            <a:endParaRPr lang="es-CO"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03160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8229600" cy="5937523"/>
          </a:xfrm>
        </p:spPr>
        <p:txBody>
          <a:bodyPr>
            <a:normAutofit/>
          </a:bodyPr>
          <a:lstStyle/>
          <a:p>
            <a:r>
              <a:rPr lang="es-CO" dirty="0"/>
              <a:t>Mensaje de error mostrando pérdida de un archivo de arranque o un archivo configuración (</a:t>
            </a:r>
            <a:r>
              <a:rPr lang="es-CO" dirty="0" err="1"/>
              <a:t>dll</a:t>
            </a:r>
            <a:r>
              <a:rPr lang="es-CO" dirty="0"/>
              <a:t>).</a:t>
            </a:r>
          </a:p>
          <a:p>
            <a:r>
              <a:rPr lang="es-CO" dirty="0"/>
              <a:t>No arranca el sistema operativo del equipo.</a:t>
            </a:r>
          </a:p>
          <a:p>
            <a:r>
              <a:rPr lang="es-CO" dirty="0"/>
              <a:t>No puedes ejecutar una aplicación que estaba funcionando correctamente.</a:t>
            </a:r>
          </a:p>
          <a:p>
            <a:r>
              <a:rPr lang="es-CO" dirty="0"/>
              <a:t>La pantalla se vuelve azul y no puedes continuar trabajando.</a:t>
            </a:r>
          </a:p>
          <a:p>
            <a:r>
              <a:rPr lang="es-CO" dirty="0"/>
              <a:t>Se bloquea una aplicación o no se puede continuar utilizando dicha aplicación y en casos severos el equipo.</a:t>
            </a:r>
          </a:p>
          <a:p>
            <a:endParaRPr lang="es-CO" dirty="0"/>
          </a:p>
        </p:txBody>
      </p:sp>
    </p:spTree>
    <p:extLst>
      <p:ext uri="{BB962C8B-B14F-4D97-AF65-F5344CB8AC3E}">
        <p14:creationId xmlns:p14="http://schemas.microsoft.com/office/powerpoint/2010/main" val="1664231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fontScale="47500" lnSpcReduction="20000"/>
          </a:bodyPr>
          <a:lstStyle/>
          <a:p>
            <a:r>
              <a:rPr lang="es-CO" b="1" u="sng" dirty="0"/>
              <a:t>Fallos por Software</a:t>
            </a:r>
            <a:endParaRPr lang="es-CO" dirty="0"/>
          </a:p>
          <a:p>
            <a:r>
              <a:rPr lang="es-CO" dirty="0"/>
              <a:t/>
            </a:r>
            <a:br>
              <a:rPr lang="es-CO" dirty="0"/>
            </a:br>
            <a:r>
              <a:rPr lang="es-CO" dirty="0"/>
              <a:t/>
            </a:r>
            <a:br>
              <a:rPr lang="es-CO" dirty="0"/>
            </a:br>
            <a:r>
              <a:rPr lang="es-CO" dirty="0"/>
              <a:t/>
            </a:r>
            <a:br>
              <a:rPr lang="es-CO" dirty="0"/>
            </a:br>
            <a:r>
              <a:rPr lang="es-CO" dirty="0"/>
              <a:t/>
            </a:r>
            <a:br>
              <a:rPr lang="es-CO" dirty="0"/>
            </a:br>
            <a:r>
              <a:rPr lang="es-CO" dirty="0"/>
              <a:t/>
            </a:r>
            <a:br>
              <a:rPr lang="es-CO" dirty="0"/>
            </a:br>
            <a:r>
              <a:rPr lang="es-CO" b="1" dirty="0"/>
              <a:t>Virus y Malware</a:t>
            </a:r>
            <a:r>
              <a:rPr lang="es-CO" dirty="0"/>
              <a:t>: La primera causa que debemos descartar es que sean causados por Virus o Malware. Para esto debemos pasar en modo a prueba de errores con funciones de Red, al menos un par de antivirus en línea, </a:t>
            </a:r>
            <a:r>
              <a:rPr lang="es-CO" dirty="0" err="1"/>
              <a:t>asi</a:t>
            </a:r>
            <a:r>
              <a:rPr lang="es-CO" dirty="0"/>
              <a:t> como nuestro antivirus actualizado, el </a:t>
            </a:r>
            <a:r>
              <a:rPr lang="es-CO" dirty="0" err="1"/>
              <a:t>Adware</a:t>
            </a:r>
            <a:r>
              <a:rPr lang="es-CO" dirty="0"/>
              <a:t> y el </a:t>
            </a:r>
            <a:r>
              <a:rPr lang="es-CO" dirty="0" err="1"/>
              <a:t>Spybot</a:t>
            </a:r>
            <a:r>
              <a:rPr lang="es-CO" dirty="0"/>
              <a:t>, o bien seguir los “Nueve primeros pasos” aquí descritos:</a:t>
            </a:r>
            <a:r>
              <a:rPr lang="es-CO" dirty="0"/>
              <a:t/>
            </a:r>
            <a:br>
              <a:rPr lang="es-CO" dirty="0"/>
            </a:br>
            <a:r>
              <a:rPr lang="es-CO" dirty="0"/>
              <a:t/>
            </a:r>
            <a:br>
              <a:rPr lang="es-CO" dirty="0"/>
            </a:br>
            <a:r>
              <a:rPr lang="es-CO" dirty="0">
                <a:hlinkClick r:id="rId2"/>
              </a:rPr>
              <a:t>Guía de detección y eliminación de </a:t>
            </a:r>
            <a:r>
              <a:rPr lang="es-CO" dirty="0" err="1">
                <a:hlinkClick r:id="rId2"/>
              </a:rPr>
              <a:t>Malwares</a:t>
            </a:r>
            <a:r>
              <a:rPr lang="es-CO" dirty="0">
                <a:hlinkClick r:id="rId2"/>
              </a:rPr>
              <a:t> 2014.</a:t>
            </a:r>
            <a:r>
              <a:rPr lang="es-CO" dirty="0"/>
              <a:t/>
            </a:r>
            <a:br>
              <a:rPr lang="es-CO" dirty="0"/>
            </a:br>
            <a:r>
              <a:rPr lang="es-CO" dirty="0"/>
              <a:t/>
            </a:r>
            <a:br>
              <a:rPr lang="es-CO" dirty="0"/>
            </a:br>
            <a:r>
              <a:rPr lang="es-CO" b="1" dirty="0"/>
              <a:t>Instalaciones y desinstalaciones</a:t>
            </a:r>
            <a:r>
              <a:rPr lang="es-CO" dirty="0"/>
              <a:t>: Con el tiempo nuestro sistema deja de correr bien y se vuelve lento, aparecen mensajes de error que cierran de forma repentina nuestros programas, Windows se vuelve vulnerable. Esto puede ser por causa de las continuas instalaciones y desinstalaciones arbitrarias y sin control que realizamos, la mayoría de las veces forzando a nuestro sistema a tragarse una aplicación que no es cien por cien compatible, o bien andamos probando las típicas versiones de prueba de muchos programas que no están suficientemente depurados por sus fabricantes.</a:t>
            </a:r>
            <a:r>
              <a:rPr lang="es-CO" dirty="0"/>
              <a:t/>
            </a:r>
            <a:br>
              <a:rPr lang="es-CO" dirty="0"/>
            </a:br>
            <a:r>
              <a:rPr lang="es-CO" dirty="0"/>
              <a:t/>
            </a:r>
            <a:br>
              <a:rPr lang="es-CO" dirty="0"/>
            </a:br>
            <a:r>
              <a:rPr lang="es-CO" dirty="0"/>
              <a:t>Estas instalaciones y desinstalaciones obligan a nuestro sistema a compartir </a:t>
            </a:r>
            <a:r>
              <a:rPr lang="es-CO" dirty="0" err="1"/>
              <a:t>dlls</a:t>
            </a:r>
            <a:r>
              <a:rPr lang="es-CO" dirty="0"/>
              <a:t> que al desinstalar algunos programas que las compartían arrastran a la </a:t>
            </a:r>
            <a:r>
              <a:rPr lang="es-CO" dirty="0" err="1"/>
              <a:t>dll</a:t>
            </a:r>
            <a:r>
              <a:rPr lang="es-CO" dirty="0"/>
              <a:t> con ellos y nos quedamos sin poder utilizar el programa original. Entonces es cuando nos aparece el clásico error de “falta la </a:t>
            </a:r>
            <a:r>
              <a:rPr lang="es-CO" dirty="0" err="1"/>
              <a:t>dll</a:t>
            </a:r>
            <a:r>
              <a:rPr lang="es-CO" dirty="0"/>
              <a:t>… </a:t>
            </a:r>
            <a:r>
              <a:rPr lang="es-CO" i="1" dirty="0" err="1"/>
              <a:t>bla</a:t>
            </a:r>
            <a:r>
              <a:rPr lang="es-CO" i="1" dirty="0"/>
              <a:t>, </a:t>
            </a:r>
            <a:r>
              <a:rPr lang="es-CO" i="1" dirty="0" err="1"/>
              <a:t>bla</a:t>
            </a:r>
            <a:r>
              <a:rPr lang="es-CO" dirty="0"/>
              <a:t>”. La solución buscar esta </a:t>
            </a:r>
            <a:r>
              <a:rPr lang="es-CO" dirty="0" err="1"/>
              <a:t>dll</a:t>
            </a:r>
            <a:r>
              <a:rPr lang="es-CO" dirty="0"/>
              <a:t> que nos falta en la Web, descargarla e instalarla de nuevo:</a:t>
            </a:r>
            <a:endParaRPr lang="es-CO" dirty="0"/>
          </a:p>
        </p:txBody>
      </p:sp>
    </p:spTree>
    <p:extLst>
      <p:ext uri="{BB962C8B-B14F-4D97-AF65-F5344CB8AC3E}">
        <p14:creationId xmlns:p14="http://schemas.microsoft.com/office/powerpoint/2010/main" val="2641851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fontScale="85000" lnSpcReduction="10000"/>
          </a:bodyPr>
          <a:lstStyle/>
          <a:p>
            <a:r>
              <a:rPr lang="es-CO" dirty="0"/>
              <a:t>En la práctica las causas principales de fallas del Sistema Operativo Microsoft Windows se deben a los siguientes puntos:</a:t>
            </a:r>
          </a:p>
          <a:p>
            <a:r>
              <a:rPr lang="es-CO" dirty="0"/>
              <a:t>-Apagar mal la PC origina errores en el sistema. En el SO hay archivos que se sobrescriben generalmente mientras la computadora esta funcionando. Si en el medio de este proceso se apaga bruscamente la PC se pueden ocasionar problemas que al fin pueden llegar a inutilizarlo. O errores lógicos en el Disco Rígido</a:t>
            </a:r>
          </a:p>
          <a:p>
            <a:r>
              <a:rPr lang="es-CO" dirty="0"/>
              <a:t>-Un Virus informático. Los Virus informáticos pueden borrar o dañar archivos fundamentales del SO, esto  va a ocasionar que este deje de funcionar. También puede crear conflictos, un programa malicioso como ser un Virus informático, al ejecutar en tiempo real su código.</a:t>
            </a:r>
          </a:p>
          <a:p>
            <a:endParaRPr lang="es-CO" dirty="0"/>
          </a:p>
        </p:txBody>
      </p:sp>
    </p:spTree>
    <p:extLst>
      <p:ext uri="{BB962C8B-B14F-4D97-AF65-F5344CB8AC3E}">
        <p14:creationId xmlns:p14="http://schemas.microsoft.com/office/powerpoint/2010/main" val="1468380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r>
              <a:rPr lang="es-CO" dirty="0"/>
              <a:t>-Si se usan varios Sistemas Operativos en un mismo HD se pueden y de echo en este caso suele ocurrir que uno de los dos se dañe porque se sobrescriben archivos o configuraciones entre si. En especial si algún programa externo al SO modifica el registro de uno cuando lo debería haber modificado en el otro.</a:t>
            </a:r>
            <a:endParaRPr lang="es-CO" dirty="0"/>
          </a:p>
        </p:txBody>
      </p:sp>
    </p:spTree>
    <p:extLst>
      <p:ext uri="{BB962C8B-B14F-4D97-AF65-F5344CB8AC3E}">
        <p14:creationId xmlns:p14="http://schemas.microsoft.com/office/powerpoint/2010/main" val="777371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490</Words>
  <Application>Microsoft Office PowerPoint</Application>
  <PresentationFormat>Presentación en pantalla (4:3)</PresentationFormat>
  <Paragraphs>56</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IE GABRIEL GARCIA MARQUEZ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15</cp:revision>
  <dcterms:created xsi:type="dcterms:W3CDTF">2014-01-21T14:29:50Z</dcterms:created>
  <dcterms:modified xsi:type="dcterms:W3CDTF">2014-02-04T12:57:35Z</dcterms:modified>
</cp:coreProperties>
</file>